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Quicksan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8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hyperlink" Target="https://capitalblend-arun-kumawat.netlify.app" TargetMode="External"/><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hyperlink" Target="Arun%20Kumawat%20Projet%20ID-08.pptx"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2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4580789" y="0"/>
            <a:ext cx="4701724" cy="2222633"/>
          </a:xfrm>
          <a:custGeom>
            <a:avLst/>
            <a:gdLst/>
            <a:ahLst/>
            <a:cxnLst/>
            <a:rect l="l" t="t" r="r" b="b"/>
            <a:pathLst>
              <a:path w="4701724" h="2222633">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92779" y="5293041"/>
            <a:ext cx="10391305" cy="1171384"/>
          </a:xfrm>
          <a:custGeom>
            <a:avLst/>
            <a:gdLst/>
            <a:ahLst/>
            <a:cxnLst/>
            <a:rect l="l" t="t" r="r" b="b"/>
            <a:pathLst>
              <a:path w="10391305" h="1171384">
                <a:moveTo>
                  <a:pt x="0" y="0"/>
                </a:moveTo>
                <a:lnTo>
                  <a:pt x="10391305" y="0"/>
                </a:lnTo>
                <a:lnTo>
                  <a:pt x="10391305" y="1171384"/>
                </a:lnTo>
                <a:lnTo>
                  <a:pt x="0" y="1171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4423086">
            <a:off x="166746" y="-4626437"/>
            <a:ext cx="5323671" cy="7857779"/>
          </a:xfrm>
          <a:custGeom>
            <a:avLst/>
            <a:gdLst/>
            <a:ahLst/>
            <a:cxnLst/>
            <a:rect l="l" t="t" r="r" b="b"/>
            <a:pathLst>
              <a:path w="5323671" h="7857779">
                <a:moveTo>
                  <a:pt x="0" y="0"/>
                </a:moveTo>
                <a:lnTo>
                  <a:pt x="5323671" y="0"/>
                </a:lnTo>
                <a:lnTo>
                  <a:pt x="5323671" y="7857780"/>
                </a:lnTo>
                <a:lnTo>
                  <a:pt x="0" y="78577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124406" y="7950069"/>
            <a:ext cx="5614490" cy="4130953"/>
          </a:xfrm>
          <a:custGeom>
            <a:avLst/>
            <a:gdLst/>
            <a:ahLst/>
            <a:cxnLst/>
            <a:rect l="l" t="t" r="r" b="b"/>
            <a:pathLst>
              <a:path w="5614490" h="4130953">
                <a:moveTo>
                  <a:pt x="0" y="0"/>
                </a:moveTo>
                <a:lnTo>
                  <a:pt x="5614490" y="0"/>
                </a:lnTo>
                <a:lnTo>
                  <a:pt x="5614490" y="4130953"/>
                </a:lnTo>
                <a:lnTo>
                  <a:pt x="0" y="4130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8897882">
            <a:off x="15681947" y="7636750"/>
            <a:ext cx="3154705" cy="2291105"/>
          </a:xfrm>
          <a:custGeom>
            <a:avLst/>
            <a:gdLst/>
            <a:ahLst/>
            <a:cxnLst/>
            <a:rect l="l" t="t" r="r" b="b"/>
            <a:pathLst>
              <a:path w="3154705" h="2291105">
                <a:moveTo>
                  <a:pt x="0" y="0"/>
                </a:moveTo>
                <a:lnTo>
                  <a:pt x="3154706" y="0"/>
                </a:lnTo>
                <a:lnTo>
                  <a:pt x="3154706" y="2291105"/>
                </a:lnTo>
                <a:lnTo>
                  <a:pt x="0" y="22911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689017" y="6978775"/>
            <a:ext cx="5181796" cy="5106425"/>
          </a:xfrm>
          <a:custGeom>
            <a:avLst/>
            <a:gdLst/>
            <a:ahLst/>
            <a:cxnLst/>
            <a:rect l="l" t="t" r="r" b="b"/>
            <a:pathLst>
              <a:path w="5181796" h="5106425">
                <a:moveTo>
                  <a:pt x="0" y="0"/>
                </a:moveTo>
                <a:lnTo>
                  <a:pt x="5181796" y="0"/>
                </a:lnTo>
                <a:lnTo>
                  <a:pt x="5181796" y="5106424"/>
                </a:lnTo>
                <a:lnTo>
                  <a:pt x="0" y="51064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949419" y="727936"/>
            <a:ext cx="15309881" cy="3578686"/>
          </a:xfrm>
          <a:prstGeom prst="rect">
            <a:avLst/>
          </a:prstGeom>
        </p:spPr>
        <p:txBody>
          <a:bodyPr lIns="0" tIns="0" rIns="0" bIns="0" rtlCol="0" anchor="t">
            <a:spAutoFit/>
          </a:bodyPr>
          <a:lstStyle/>
          <a:p>
            <a:pPr algn="ctr">
              <a:lnSpc>
                <a:spcPts val="9599"/>
              </a:lnSpc>
            </a:pPr>
            <a:r>
              <a:rPr lang="en-US" sz="6856">
                <a:solidFill>
                  <a:srgbClr val="000000"/>
                </a:solidFill>
                <a:latin typeface="Paytone One Bold"/>
              </a:rPr>
              <a:t>Name- Arun Kumawat</a:t>
            </a:r>
          </a:p>
          <a:p>
            <a:pPr algn="ctr">
              <a:lnSpc>
                <a:spcPts val="9599"/>
              </a:lnSpc>
            </a:pPr>
            <a:r>
              <a:rPr lang="en-US" sz="6856">
                <a:solidFill>
                  <a:srgbClr val="000000"/>
                </a:solidFill>
                <a:latin typeface="Paytone One Bold"/>
              </a:rPr>
              <a:t>Projet ID-08</a:t>
            </a:r>
          </a:p>
          <a:p>
            <a:pPr algn="ctr">
              <a:lnSpc>
                <a:spcPts val="9599"/>
              </a:lnSpc>
            </a:pPr>
            <a:r>
              <a:rPr lang="en-US" sz="6856">
                <a:solidFill>
                  <a:srgbClr val="000000"/>
                </a:solidFill>
                <a:latin typeface="Paytone One Bold"/>
              </a:rPr>
              <a:t>Project Name- Capital Blend</a:t>
            </a:r>
          </a:p>
        </p:txBody>
      </p:sp>
      <p:sp>
        <p:nvSpPr>
          <p:cNvPr id="9" name="TextBox 9"/>
          <p:cNvSpPr txBox="1"/>
          <p:nvPr/>
        </p:nvSpPr>
        <p:spPr>
          <a:xfrm>
            <a:off x="901881" y="5076093"/>
            <a:ext cx="16916000" cy="1510030"/>
          </a:xfrm>
          <a:prstGeom prst="rect">
            <a:avLst/>
          </a:prstGeom>
        </p:spPr>
        <p:txBody>
          <a:bodyPr lIns="0" tIns="0" rIns="0" bIns="0" rtlCol="0" anchor="t">
            <a:spAutoFit/>
          </a:bodyPr>
          <a:lstStyle/>
          <a:p>
            <a:pPr algn="ctr">
              <a:lnSpc>
                <a:spcPts val="6019"/>
              </a:lnSpc>
            </a:pPr>
            <a:r>
              <a:rPr lang="en-US" sz="4299" dirty="0" err="1">
                <a:solidFill>
                  <a:srgbClr val="000000"/>
                </a:solidFill>
                <a:latin typeface="Quicksand Bold"/>
              </a:rPr>
              <a:t>Github</a:t>
            </a:r>
            <a:r>
              <a:rPr lang="en-US" sz="4299" dirty="0">
                <a:solidFill>
                  <a:srgbClr val="000000"/>
                </a:solidFill>
                <a:latin typeface="Quicksand Bold"/>
              </a:rPr>
              <a:t> link - </a:t>
            </a:r>
            <a:r>
              <a:rPr lang="en-US" sz="4299" dirty="0">
                <a:solidFill>
                  <a:srgbClr val="000000"/>
                </a:solidFill>
                <a:latin typeface="Quicksand Bold"/>
                <a:hlinkClick r:id="rId14" action="ppaction://hlinkpres?slideindex=1&amp;slidetitle="/>
              </a:rPr>
              <a:t>https://github.com/arunkumawat1404/CapitalBlend</a:t>
            </a:r>
            <a:endParaRPr lang="en-US" sz="4299" dirty="0">
              <a:solidFill>
                <a:srgbClr val="000000"/>
              </a:solidFill>
              <a:latin typeface="Quicksand Bold"/>
            </a:endParaRPr>
          </a:p>
        </p:txBody>
      </p:sp>
      <p:sp>
        <p:nvSpPr>
          <p:cNvPr id="10" name="Freeform 10"/>
          <p:cNvSpPr/>
          <p:nvPr/>
        </p:nvSpPr>
        <p:spPr>
          <a:xfrm rot="4423086">
            <a:off x="-24920" y="-4936755"/>
            <a:ext cx="5323671" cy="7857779"/>
          </a:xfrm>
          <a:custGeom>
            <a:avLst/>
            <a:gdLst/>
            <a:ahLst/>
            <a:cxnLst/>
            <a:rect l="l" t="t" r="r" b="b"/>
            <a:pathLst>
              <a:path w="5323671" h="7857779">
                <a:moveTo>
                  <a:pt x="0" y="0"/>
                </a:moveTo>
                <a:lnTo>
                  <a:pt x="5323671" y="0"/>
                </a:lnTo>
                <a:lnTo>
                  <a:pt x="5323671" y="7857779"/>
                </a:lnTo>
                <a:lnTo>
                  <a:pt x="0" y="785777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a:off x="3492779" y="7364377"/>
            <a:ext cx="10391305" cy="1171384"/>
          </a:xfrm>
          <a:custGeom>
            <a:avLst/>
            <a:gdLst/>
            <a:ahLst/>
            <a:cxnLst/>
            <a:rect l="l" t="t" r="r" b="b"/>
            <a:pathLst>
              <a:path w="10391305" h="1171384">
                <a:moveTo>
                  <a:pt x="0" y="0"/>
                </a:moveTo>
                <a:lnTo>
                  <a:pt x="10391305" y="0"/>
                </a:lnTo>
                <a:lnTo>
                  <a:pt x="10391305" y="1171384"/>
                </a:lnTo>
                <a:lnTo>
                  <a:pt x="0" y="11713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413671" y="7569325"/>
            <a:ext cx="12549521" cy="1510030"/>
          </a:xfrm>
          <a:prstGeom prst="rect">
            <a:avLst/>
          </a:prstGeom>
        </p:spPr>
        <p:txBody>
          <a:bodyPr lIns="0" tIns="0" rIns="0" bIns="0" rtlCol="0" anchor="t">
            <a:spAutoFit/>
          </a:bodyPr>
          <a:lstStyle/>
          <a:p>
            <a:pPr algn="ctr">
              <a:lnSpc>
                <a:spcPts val="6019"/>
              </a:lnSpc>
            </a:pPr>
            <a:r>
              <a:rPr lang="en-US" sz="4299">
                <a:solidFill>
                  <a:srgbClr val="000000"/>
                </a:solidFill>
                <a:latin typeface="Quicksand Bold"/>
              </a:rPr>
              <a:t>Website link -</a:t>
            </a:r>
            <a:r>
              <a:rPr lang="en-US" sz="4299" u="sng">
                <a:solidFill>
                  <a:srgbClr val="000000"/>
                </a:solidFill>
                <a:latin typeface="Quicksand Bold"/>
                <a:hlinkClick r:id="rId17" tooltip="https://capitalblend-arun-kumawat.netlify.app"/>
              </a:rPr>
              <a:t> https://capitalblend-arun-kumawat.netlify.app/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648255" y="2188384"/>
            <a:ext cx="15759527" cy="7260115"/>
          </a:xfrm>
          <a:custGeom>
            <a:avLst/>
            <a:gdLst/>
            <a:ahLst/>
            <a:cxnLst/>
            <a:rect l="l" t="t" r="r" b="b"/>
            <a:pathLst>
              <a:path w="15759527" h="7260115">
                <a:moveTo>
                  <a:pt x="0" y="0"/>
                </a:moveTo>
                <a:lnTo>
                  <a:pt x="15759527" y="0"/>
                </a:lnTo>
                <a:lnTo>
                  <a:pt x="15759527" y="7260115"/>
                </a:lnTo>
                <a:lnTo>
                  <a:pt x="0" y="7260115"/>
                </a:lnTo>
                <a:lnTo>
                  <a:pt x="0" y="0"/>
                </a:lnTo>
                <a:close/>
              </a:path>
            </a:pathLst>
          </a:custGeom>
          <a:blipFill>
            <a:blip r:embed="rId2"/>
            <a:stretch>
              <a:fillRect l="-598" r="-598" b="-7886"/>
            </a:stretch>
          </a:blipFill>
        </p:spPr>
      </p:sp>
      <p:sp>
        <p:nvSpPr>
          <p:cNvPr id="3" name="TextBox 3"/>
          <p:cNvSpPr txBox="1"/>
          <p:nvPr/>
        </p:nvSpPr>
        <p:spPr>
          <a:xfrm>
            <a:off x="1028700" y="729836"/>
            <a:ext cx="15759527" cy="531052"/>
          </a:xfrm>
          <a:prstGeom prst="rect">
            <a:avLst/>
          </a:prstGeom>
        </p:spPr>
        <p:txBody>
          <a:bodyPr lIns="0" tIns="0" rIns="0" bIns="0" rtlCol="0" anchor="t">
            <a:spAutoFit/>
          </a:bodyPr>
          <a:lstStyle/>
          <a:p>
            <a:pPr algn="ctr">
              <a:lnSpc>
                <a:spcPts val="4329"/>
              </a:lnSpc>
              <a:spcBef>
                <a:spcPct val="0"/>
              </a:spcBef>
            </a:pPr>
            <a:r>
              <a:rPr lang="en-US" sz="3092">
                <a:solidFill>
                  <a:srgbClr val="000000"/>
                </a:solidFill>
                <a:latin typeface="Quicksand Bold"/>
              </a:rPr>
              <a:t>Investor Dashboard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229198" y="2341992"/>
            <a:ext cx="14248533" cy="7511470"/>
          </a:xfrm>
          <a:custGeom>
            <a:avLst/>
            <a:gdLst/>
            <a:ahLst/>
            <a:cxnLst/>
            <a:rect l="l" t="t" r="r" b="b"/>
            <a:pathLst>
              <a:path w="14248533" h="7511470">
                <a:moveTo>
                  <a:pt x="0" y="0"/>
                </a:moveTo>
                <a:lnTo>
                  <a:pt x="14248533" y="0"/>
                </a:lnTo>
                <a:lnTo>
                  <a:pt x="14248533" y="7511470"/>
                </a:lnTo>
                <a:lnTo>
                  <a:pt x="0" y="7511470"/>
                </a:lnTo>
                <a:lnTo>
                  <a:pt x="0" y="0"/>
                </a:lnTo>
                <a:close/>
              </a:path>
            </a:pathLst>
          </a:custGeom>
          <a:blipFill>
            <a:blip r:embed="rId2"/>
            <a:stretch>
              <a:fillRect l="-1986" t="-1900" r="-1986"/>
            </a:stretch>
          </a:blipFill>
        </p:spPr>
      </p:sp>
      <p:sp>
        <p:nvSpPr>
          <p:cNvPr id="3" name="TextBox 3"/>
          <p:cNvSpPr txBox="1"/>
          <p:nvPr/>
        </p:nvSpPr>
        <p:spPr>
          <a:xfrm>
            <a:off x="4252959" y="729836"/>
            <a:ext cx="9037320" cy="531052"/>
          </a:xfrm>
          <a:prstGeom prst="rect">
            <a:avLst/>
          </a:prstGeom>
        </p:spPr>
        <p:txBody>
          <a:bodyPr lIns="0" tIns="0" rIns="0" bIns="0" rtlCol="0" anchor="t">
            <a:spAutoFit/>
          </a:bodyPr>
          <a:lstStyle/>
          <a:p>
            <a:pPr algn="ctr">
              <a:lnSpc>
                <a:spcPts val="4329"/>
              </a:lnSpc>
              <a:spcBef>
                <a:spcPct val="0"/>
              </a:spcBef>
            </a:pPr>
            <a:r>
              <a:rPr lang="en-US" sz="3092">
                <a:solidFill>
                  <a:srgbClr val="000000"/>
                </a:solidFill>
                <a:latin typeface="Quicksand Bold"/>
              </a:rPr>
              <a:t>Buisness Adviosr Dashboard for viewing queries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916319" y="0"/>
            <a:ext cx="10602160" cy="10602160"/>
          </a:xfrm>
          <a:custGeom>
            <a:avLst/>
            <a:gdLst/>
            <a:ahLst/>
            <a:cxnLst/>
            <a:rect l="l" t="t" r="r" b="b"/>
            <a:pathLst>
              <a:path w="10602160" h="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3" name="Freeform 3"/>
          <p:cNvSpPr/>
          <p:nvPr/>
        </p:nvSpPr>
        <p:spPr>
          <a:xfrm>
            <a:off x="5486400" y="3400454"/>
            <a:ext cx="7315200" cy="2739875"/>
          </a:xfrm>
          <a:custGeom>
            <a:avLst/>
            <a:gdLst/>
            <a:ahLst/>
            <a:cxnLst/>
            <a:rect l="l" t="t" r="r" b="b"/>
            <a:pathLst>
              <a:path w="7315200" h="2739875">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475691">
            <a:off x="12020804" y="4829449"/>
            <a:ext cx="1932233" cy="1939285"/>
          </a:xfrm>
          <a:custGeom>
            <a:avLst/>
            <a:gdLst/>
            <a:ahLst/>
            <a:cxnLst/>
            <a:rect l="l" t="t" r="r" b="b"/>
            <a:pathLst>
              <a:path w="1932233" h="1939285">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6596" y="0"/>
            <a:ext cx="782104" cy="3400454"/>
          </a:xfrm>
          <a:custGeom>
            <a:avLst/>
            <a:gdLst/>
            <a:ahLst/>
            <a:cxnLst/>
            <a:rect l="l" t="t" r="r" b="b"/>
            <a:pathLst>
              <a:path w="782104" h="3400454">
                <a:moveTo>
                  <a:pt x="0" y="0"/>
                </a:moveTo>
                <a:lnTo>
                  <a:pt x="782104" y="0"/>
                </a:lnTo>
                <a:lnTo>
                  <a:pt x="782104" y="3400454"/>
                </a:lnTo>
                <a:lnTo>
                  <a:pt x="0" y="3400454"/>
                </a:lnTo>
                <a:lnTo>
                  <a:pt x="0" y="0"/>
                </a:lnTo>
                <a:close/>
              </a:path>
            </a:pathLst>
          </a:custGeom>
          <a:blipFill>
            <a:blip r:embed="rId8"/>
            <a:stretch>
              <a:fillRect/>
            </a:stretch>
          </a:blipFill>
        </p:spPr>
      </p:sp>
      <p:sp>
        <p:nvSpPr>
          <p:cNvPr id="6" name="Freeform 6"/>
          <p:cNvSpPr/>
          <p:nvPr/>
        </p:nvSpPr>
        <p:spPr>
          <a:xfrm>
            <a:off x="7685840" y="0"/>
            <a:ext cx="10602160" cy="10602160"/>
          </a:xfrm>
          <a:custGeom>
            <a:avLst/>
            <a:gdLst/>
            <a:ahLst/>
            <a:cxnLst/>
            <a:rect l="l" t="t" r="r" b="b"/>
            <a:pathLst>
              <a:path w="10602160" h="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sp>
      <p:sp>
        <p:nvSpPr>
          <p:cNvPr id="7" name="Freeform 7"/>
          <p:cNvSpPr/>
          <p:nvPr/>
        </p:nvSpPr>
        <p:spPr>
          <a:xfrm>
            <a:off x="-300666" y="7574008"/>
            <a:ext cx="2658732" cy="2712992"/>
          </a:xfrm>
          <a:custGeom>
            <a:avLst/>
            <a:gdLst/>
            <a:ahLst/>
            <a:cxnLst/>
            <a:rect l="l" t="t" r="r" b="b"/>
            <a:pathLst>
              <a:path w="2658732" h="271299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flipH="1">
            <a:off x="15416962" y="-714612"/>
            <a:ext cx="3684676" cy="3486625"/>
          </a:xfrm>
          <a:custGeom>
            <a:avLst/>
            <a:gdLst/>
            <a:ahLst/>
            <a:cxnLst/>
            <a:rect l="l" t="t" r="r" b="b"/>
            <a:pathLst>
              <a:path w="3684676" h="3486625">
                <a:moveTo>
                  <a:pt x="3684676" y="0"/>
                </a:moveTo>
                <a:lnTo>
                  <a:pt x="0" y="0"/>
                </a:lnTo>
                <a:lnTo>
                  <a:pt x="0" y="3486624"/>
                </a:lnTo>
                <a:lnTo>
                  <a:pt x="3684676" y="3486624"/>
                </a:lnTo>
                <a:lnTo>
                  <a:pt x="3684676" y="0"/>
                </a:lnTo>
                <a:close/>
              </a:path>
            </a:pathLst>
          </a:custGeom>
          <a:blipFill>
            <a:blip r:embed="rId11"/>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grpSp>
        <p:nvGrpSpPr>
          <p:cNvPr id="2" name="Group 2"/>
          <p:cNvGrpSpPr/>
          <p:nvPr/>
        </p:nvGrpSpPr>
        <p:grpSpPr>
          <a:xfrm>
            <a:off x="1107507" y="2759891"/>
            <a:ext cx="16230600" cy="6498409"/>
            <a:chOff x="0" y="0"/>
            <a:chExt cx="4274726" cy="1711515"/>
          </a:xfrm>
        </p:grpSpPr>
        <p:sp>
          <p:nvSpPr>
            <p:cNvPr id="3" name="Freeform 3"/>
            <p:cNvSpPr/>
            <p:nvPr/>
          </p:nvSpPr>
          <p:spPr>
            <a:xfrm>
              <a:off x="0" y="0"/>
              <a:ext cx="4274726" cy="1711515"/>
            </a:xfrm>
            <a:custGeom>
              <a:avLst/>
              <a:gdLst/>
              <a:ahLst/>
              <a:cxnLst/>
              <a:rect l="l" t="t" r="r" b="b"/>
              <a:pathLst>
                <a:path w="4274726" h="1711515">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3067879">
            <a:off x="15046306" y="7691060"/>
            <a:ext cx="2484075" cy="3134480"/>
          </a:xfrm>
          <a:custGeom>
            <a:avLst/>
            <a:gdLst/>
            <a:ahLst/>
            <a:cxnLst/>
            <a:rect l="l" t="t" r="r" b="b"/>
            <a:pathLst>
              <a:path w="2484075" h="3134480">
                <a:moveTo>
                  <a:pt x="0" y="0"/>
                </a:moveTo>
                <a:lnTo>
                  <a:pt x="2484075" y="0"/>
                </a:lnTo>
                <a:lnTo>
                  <a:pt x="2484075" y="3134480"/>
                </a:lnTo>
                <a:lnTo>
                  <a:pt x="0" y="3134480"/>
                </a:lnTo>
                <a:lnTo>
                  <a:pt x="0" y="0"/>
                </a:lnTo>
                <a:close/>
              </a:path>
            </a:pathLst>
          </a:custGeom>
          <a:blipFill>
            <a:blip r:embed="rId2"/>
            <a:stretch>
              <a:fillRect/>
            </a:stretch>
          </a:blipFill>
        </p:spPr>
      </p:sp>
      <p:sp>
        <p:nvSpPr>
          <p:cNvPr id="6" name="Freeform 6"/>
          <p:cNvSpPr/>
          <p:nvPr/>
        </p:nvSpPr>
        <p:spPr>
          <a:xfrm rot="-4063775">
            <a:off x="729149" y="2068980"/>
            <a:ext cx="1806132" cy="1934278"/>
          </a:xfrm>
          <a:custGeom>
            <a:avLst/>
            <a:gdLst/>
            <a:ahLst/>
            <a:cxnLst/>
            <a:rect l="l" t="t" r="r" b="b"/>
            <a:pathLst>
              <a:path w="1806132" h="1934278">
                <a:moveTo>
                  <a:pt x="0" y="0"/>
                </a:moveTo>
                <a:lnTo>
                  <a:pt x="1806132" y="0"/>
                </a:lnTo>
                <a:lnTo>
                  <a:pt x="1806132" y="1934278"/>
                </a:lnTo>
                <a:lnTo>
                  <a:pt x="0" y="1934278"/>
                </a:lnTo>
                <a:lnTo>
                  <a:pt x="0" y="0"/>
                </a:lnTo>
                <a:close/>
              </a:path>
            </a:pathLst>
          </a:custGeom>
          <a:blipFill>
            <a:blip r:embed="rId3"/>
            <a:stretch>
              <a:fillRect/>
            </a:stretch>
          </a:blipFill>
        </p:spPr>
      </p:sp>
      <p:sp>
        <p:nvSpPr>
          <p:cNvPr id="7" name="Freeform 7"/>
          <p:cNvSpPr/>
          <p:nvPr/>
        </p:nvSpPr>
        <p:spPr>
          <a:xfrm>
            <a:off x="14253239" y="-1001116"/>
            <a:ext cx="6012122" cy="2029816"/>
          </a:xfrm>
          <a:custGeom>
            <a:avLst/>
            <a:gdLst/>
            <a:ahLst/>
            <a:cxnLst/>
            <a:rect l="l" t="t" r="r" b="b"/>
            <a:pathLst>
              <a:path w="6012122" h="2029816">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688650" y="-2388553"/>
            <a:ext cx="4030989" cy="4114800"/>
          </a:xfrm>
          <a:custGeom>
            <a:avLst/>
            <a:gdLst/>
            <a:ahLst/>
            <a:cxnLst/>
            <a:rect l="l" t="t" r="r" b="b"/>
            <a:pathLst>
              <a:path w="4030989" h="4114800">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157271" y="2988494"/>
            <a:ext cx="14131072" cy="6148070"/>
          </a:xfrm>
          <a:prstGeom prst="rect">
            <a:avLst/>
          </a:prstGeom>
        </p:spPr>
        <p:txBody>
          <a:bodyPr lIns="0" tIns="0" rIns="0" bIns="0" rtlCol="0" anchor="t">
            <a:spAutoFit/>
          </a:bodyPr>
          <a:lstStyle/>
          <a:p>
            <a:pPr algn="ctr">
              <a:lnSpc>
                <a:spcPts val="4480"/>
              </a:lnSpc>
            </a:pPr>
            <a:r>
              <a:rPr lang="en-US" sz="3200">
                <a:solidFill>
                  <a:srgbClr val="000000"/>
                </a:solidFill>
                <a:latin typeface="Quicksand Bold"/>
              </a:rPr>
              <a:t>CapitalBlend is a dynamic online platform that connects investors and entrepreneurs, fostering collaborations and opportunities for mutual growth.</a:t>
            </a:r>
          </a:p>
          <a:p>
            <a:pPr algn="ctr">
              <a:lnSpc>
                <a:spcPts val="4480"/>
              </a:lnSpc>
            </a:pPr>
            <a:r>
              <a:rPr lang="en-US" sz="3200">
                <a:solidFill>
                  <a:srgbClr val="000000"/>
                </a:solidFill>
                <a:latin typeface="Quicksand Bold"/>
              </a:rPr>
              <a:t>As a private marketing network, CapitalBlend aims to streamline the investment process and facilitate meaningful interactions between investors and business owners. We understand the challenges of navigating the investment landscape and the limited time available for communication. Therefore, our platform acts as a catalyst for efficient and effective collaboration, enabling investors to explore exciting investment prospects and entrepreneurs to showcase their compelling company ideas.</a:t>
            </a:r>
          </a:p>
        </p:txBody>
      </p:sp>
      <p:sp>
        <p:nvSpPr>
          <p:cNvPr id="10" name="TextBox 10"/>
          <p:cNvSpPr txBox="1"/>
          <p:nvPr/>
        </p:nvSpPr>
        <p:spPr>
          <a:xfrm>
            <a:off x="4471404" y="159703"/>
            <a:ext cx="8059828"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About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16029" y="3195120"/>
            <a:ext cx="12440720" cy="5750092"/>
          </a:xfrm>
          <a:custGeom>
            <a:avLst/>
            <a:gdLst/>
            <a:ahLst/>
            <a:cxnLst/>
            <a:rect l="l" t="t" r="r" b="b"/>
            <a:pathLst>
              <a:path w="12440720" h="5750092">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616029" y="519748"/>
            <a:ext cx="1347324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Project Key Features</a:t>
            </a:r>
          </a:p>
        </p:txBody>
      </p:sp>
      <p:sp>
        <p:nvSpPr>
          <p:cNvPr id="5" name="TextBox 5"/>
          <p:cNvSpPr txBox="1"/>
          <p:nvPr/>
        </p:nvSpPr>
        <p:spPr>
          <a:xfrm>
            <a:off x="4475732" y="3780637"/>
            <a:ext cx="10182061" cy="1362863"/>
          </a:xfrm>
          <a:prstGeom prst="rect">
            <a:avLst/>
          </a:prstGeom>
        </p:spPr>
        <p:txBody>
          <a:bodyPr lIns="0" tIns="0" rIns="0" bIns="0" rtlCol="0" anchor="t">
            <a:spAutoFit/>
          </a:bodyPr>
          <a:lstStyle/>
          <a:p>
            <a:pPr>
              <a:lnSpc>
                <a:spcPts val="3631"/>
              </a:lnSpc>
            </a:pPr>
            <a:r>
              <a:rPr lang="en-US" sz="2593">
                <a:solidFill>
                  <a:srgbClr val="000000"/>
                </a:solidFill>
                <a:latin typeface="Quicksand Bold"/>
              </a:rPr>
              <a:t>Easy Investment, Invest in your buisness domain easily , track the record of Investment. Diverse selection of investment opportunities, connecting investors with promising ventures.</a:t>
            </a:r>
          </a:p>
        </p:txBody>
      </p:sp>
      <p:sp>
        <p:nvSpPr>
          <p:cNvPr id="6" name="TextBox 6"/>
          <p:cNvSpPr txBox="1"/>
          <p:nvPr/>
        </p:nvSpPr>
        <p:spPr>
          <a:xfrm>
            <a:off x="4475732" y="6868468"/>
            <a:ext cx="10182061" cy="1820063"/>
          </a:xfrm>
          <a:prstGeom prst="rect">
            <a:avLst/>
          </a:prstGeom>
        </p:spPr>
        <p:txBody>
          <a:bodyPr lIns="0" tIns="0" rIns="0" bIns="0" rtlCol="0" anchor="t">
            <a:spAutoFit/>
          </a:bodyPr>
          <a:lstStyle/>
          <a:p>
            <a:pPr>
              <a:lnSpc>
                <a:spcPts val="3631"/>
              </a:lnSpc>
            </a:pPr>
            <a:r>
              <a:rPr lang="en-US" sz="2593">
                <a:solidFill>
                  <a:srgbClr val="000000"/>
                </a:solidFill>
                <a:latin typeface="Quicksand Bold"/>
              </a:rPr>
              <a:t>Platform to present their business ideas and connect with investors and get funding easily.Seed funding or an existing business seeking expansion capital, our platform can help you access the funding you need to fuel your growth.</a:t>
            </a:r>
          </a:p>
        </p:txBody>
      </p:sp>
      <p:sp>
        <p:nvSpPr>
          <p:cNvPr id="7" name="TextBox 7"/>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1.</a:t>
            </a:r>
          </a:p>
        </p:txBody>
      </p:sp>
      <p:sp>
        <p:nvSpPr>
          <p:cNvPr id="8" name="TextBox 8"/>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173855" y="-2556703"/>
            <a:ext cx="19461855" cy="7890897"/>
          </a:xfrm>
          <a:custGeom>
            <a:avLst/>
            <a:gdLst/>
            <a:ahLst/>
            <a:cxnLst/>
            <a:rect l="l" t="t" r="r" b="b"/>
            <a:pathLst>
              <a:path w="19461855" h="7890897">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616029" y="3195120"/>
            <a:ext cx="12440720" cy="5750092"/>
          </a:xfrm>
          <a:custGeom>
            <a:avLst/>
            <a:gdLst/>
            <a:ahLst/>
            <a:cxnLst/>
            <a:rect l="l" t="t" r="r" b="b"/>
            <a:pathLst>
              <a:path w="12440720" h="5750092">
                <a:moveTo>
                  <a:pt x="0" y="0"/>
                </a:moveTo>
                <a:lnTo>
                  <a:pt x="12440721" y="0"/>
                </a:lnTo>
                <a:lnTo>
                  <a:pt x="12440721" y="5750092"/>
                </a:lnTo>
                <a:lnTo>
                  <a:pt x="0" y="575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475732" y="3780637"/>
            <a:ext cx="10182061" cy="1820063"/>
          </a:xfrm>
          <a:prstGeom prst="rect">
            <a:avLst/>
          </a:prstGeom>
        </p:spPr>
        <p:txBody>
          <a:bodyPr lIns="0" tIns="0" rIns="0" bIns="0" rtlCol="0" anchor="t">
            <a:spAutoFit/>
          </a:bodyPr>
          <a:lstStyle/>
          <a:p>
            <a:pPr>
              <a:lnSpc>
                <a:spcPts val="3631"/>
              </a:lnSpc>
            </a:pPr>
            <a:r>
              <a:rPr lang="en-US" sz="2593">
                <a:solidFill>
                  <a:srgbClr val="000000"/>
                </a:solidFill>
                <a:latin typeface="Quicksand Bold"/>
              </a:rPr>
              <a:t>Experienced business advisors offers guidance and support to entrepreneurs at every stage of their business journey. From refining business strategies and financial models to improving market positioning and investor pitch decks.</a:t>
            </a:r>
          </a:p>
        </p:txBody>
      </p:sp>
      <p:sp>
        <p:nvSpPr>
          <p:cNvPr id="5" name="TextBox 5"/>
          <p:cNvSpPr txBox="1"/>
          <p:nvPr/>
        </p:nvSpPr>
        <p:spPr>
          <a:xfrm>
            <a:off x="4475732" y="6471420"/>
            <a:ext cx="10182061" cy="3003703"/>
          </a:xfrm>
          <a:prstGeom prst="rect">
            <a:avLst/>
          </a:prstGeom>
        </p:spPr>
        <p:txBody>
          <a:bodyPr lIns="0" tIns="0" rIns="0" bIns="0" rtlCol="0" anchor="t">
            <a:spAutoFit/>
          </a:bodyPr>
          <a:lstStyle/>
          <a:p>
            <a:pPr>
              <a:lnSpc>
                <a:spcPts val="3351"/>
              </a:lnSpc>
            </a:pPr>
            <a:r>
              <a:rPr lang="en-US" sz="2393">
                <a:solidFill>
                  <a:srgbClr val="000000"/>
                </a:solidFill>
                <a:latin typeface="Quicksand Bold"/>
              </a:rPr>
              <a:t>Tools and features that help investors manage their investment portfolio effectively. From tracking investments and monitoring performance to accessing reports and analytics, our portfolio management solutions provide investors with the necessary insights to make informed decisions and optimize their investment strategies.</a:t>
            </a:r>
          </a:p>
          <a:p>
            <a:pPr>
              <a:lnSpc>
                <a:spcPts val="3631"/>
              </a:lnSpc>
            </a:pPr>
            <a:endParaRPr lang="en-US" sz="2393">
              <a:solidFill>
                <a:srgbClr val="000000"/>
              </a:solidFill>
              <a:latin typeface="Quicksand Bold"/>
            </a:endParaRPr>
          </a:p>
          <a:p>
            <a:pPr>
              <a:lnSpc>
                <a:spcPts val="3631"/>
              </a:lnSpc>
            </a:pPr>
            <a:endParaRPr lang="en-US" sz="2393">
              <a:solidFill>
                <a:srgbClr val="000000"/>
              </a:solidFill>
              <a:latin typeface="Quicksand Bold"/>
            </a:endParaRPr>
          </a:p>
        </p:txBody>
      </p:sp>
      <p:sp>
        <p:nvSpPr>
          <p:cNvPr id="6" name="TextBox 6"/>
          <p:cNvSpPr txBox="1"/>
          <p:nvPr/>
        </p:nvSpPr>
        <p:spPr>
          <a:xfrm>
            <a:off x="2663601" y="3472123"/>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3.</a:t>
            </a:r>
          </a:p>
        </p:txBody>
      </p:sp>
      <p:sp>
        <p:nvSpPr>
          <p:cNvPr id="7" name="TextBox 7"/>
          <p:cNvSpPr txBox="1"/>
          <p:nvPr/>
        </p:nvSpPr>
        <p:spPr>
          <a:xfrm>
            <a:off x="2663601" y="6664787"/>
            <a:ext cx="1812131"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90833"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356084" y="527029"/>
            <a:ext cx="1024535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Website Pages</a:t>
            </a:r>
          </a:p>
        </p:txBody>
      </p:sp>
      <p:sp>
        <p:nvSpPr>
          <p:cNvPr id="7" name="TextBox 7"/>
          <p:cNvSpPr txBox="1"/>
          <p:nvPr/>
        </p:nvSpPr>
        <p:spPr>
          <a:xfrm>
            <a:off x="3728193" y="2953204"/>
            <a:ext cx="2113907"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Home</a:t>
            </a:r>
          </a:p>
        </p:txBody>
      </p:sp>
      <p:sp>
        <p:nvSpPr>
          <p:cNvPr id="8" name="TextBox 8"/>
          <p:cNvSpPr txBox="1"/>
          <p:nvPr/>
        </p:nvSpPr>
        <p:spPr>
          <a:xfrm>
            <a:off x="11736267" y="2953204"/>
            <a:ext cx="3207777"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Login/Signup</a:t>
            </a:r>
          </a:p>
        </p:txBody>
      </p:sp>
      <p:sp>
        <p:nvSpPr>
          <p:cNvPr id="9" name="TextBox 9"/>
          <p:cNvSpPr txBox="1"/>
          <p:nvPr/>
        </p:nvSpPr>
        <p:spPr>
          <a:xfrm>
            <a:off x="1518801" y="4199763"/>
            <a:ext cx="6788265" cy="4893645"/>
          </a:xfrm>
          <a:prstGeom prst="rect">
            <a:avLst/>
          </a:prstGeom>
        </p:spPr>
        <p:txBody>
          <a:bodyPr lIns="0" tIns="0" rIns="0" bIns="0" rtlCol="0" anchor="t">
            <a:spAutoFit/>
          </a:bodyPr>
          <a:lstStyle/>
          <a:p>
            <a:pPr>
              <a:lnSpc>
                <a:spcPts val="4329"/>
              </a:lnSpc>
            </a:pPr>
            <a:r>
              <a:rPr lang="en-US" sz="3092">
                <a:solidFill>
                  <a:srgbClr val="000000"/>
                </a:solidFill>
                <a:latin typeface="Quicksand Bold"/>
              </a:rPr>
              <a:t>Home Page</a:t>
            </a:r>
          </a:p>
          <a:p>
            <a:pPr>
              <a:lnSpc>
                <a:spcPts val="4329"/>
              </a:lnSpc>
            </a:pPr>
            <a:r>
              <a:rPr lang="en-US" sz="3092">
                <a:solidFill>
                  <a:srgbClr val="000000"/>
                </a:solidFill>
                <a:latin typeface="Quicksand Bold"/>
              </a:rPr>
              <a:t>About</a:t>
            </a:r>
          </a:p>
          <a:p>
            <a:pPr>
              <a:lnSpc>
                <a:spcPts val="4329"/>
              </a:lnSpc>
            </a:pPr>
            <a:r>
              <a:rPr lang="en-US" sz="3092">
                <a:solidFill>
                  <a:srgbClr val="000000"/>
                </a:solidFill>
                <a:latin typeface="Quicksand Bold"/>
              </a:rPr>
              <a:t>Services</a:t>
            </a:r>
          </a:p>
          <a:p>
            <a:pPr>
              <a:lnSpc>
                <a:spcPts val="4329"/>
              </a:lnSpc>
            </a:pPr>
            <a:r>
              <a:rPr lang="en-US" sz="3092">
                <a:solidFill>
                  <a:srgbClr val="000000"/>
                </a:solidFill>
                <a:latin typeface="Quicksand Bold"/>
              </a:rPr>
              <a:t>Team</a:t>
            </a:r>
          </a:p>
          <a:p>
            <a:pPr>
              <a:lnSpc>
                <a:spcPts val="4329"/>
              </a:lnSpc>
            </a:pPr>
            <a:r>
              <a:rPr lang="en-US" sz="3092">
                <a:solidFill>
                  <a:srgbClr val="000000"/>
                </a:solidFill>
                <a:latin typeface="Quicksand Bold"/>
              </a:rPr>
              <a:t>Contact</a:t>
            </a:r>
          </a:p>
          <a:p>
            <a:pPr>
              <a:lnSpc>
                <a:spcPts val="4329"/>
              </a:lnSpc>
            </a:pPr>
            <a:r>
              <a:rPr lang="en-US" sz="3092">
                <a:solidFill>
                  <a:srgbClr val="000000"/>
                </a:solidFill>
                <a:latin typeface="Quicksand Bold"/>
              </a:rPr>
              <a:t>Login</a:t>
            </a:r>
          </a:p>
          <a:p>
            <a:pPr>
              <a:lnSpc>
                <a:spcPts val="4329"/>
              </a:lnSpc>
            </a:pPr>
            <a:r>
              <a:rPr lang="en-US" sz="3092">
                <a:solidFill>
                  <a:srgbClr val="000000"/>
                </a:solidFill>
                <a:latin typeface="Quicksand Bold"/>
              </a:rPr>
              <a:t>Sign Up</a:t>
            </a: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p:txBody>
      </p:sp>
      <p:sp>
        <p:nvSpPr>
          <p:cNvPr id="10" name="TextBox 10"/>
          <p:cNvSpPr txBox="1"/>
          <p:nvPr/>
        </p:nvSpPr>
        <p:spPr>
          <a:xfrm>
            <a:off x="9980934" y="4199763"/>
            <a:ext cx="6788265" cy="4348587"/>
          </a:xfrm>
          <a:prstGeom prst="rect">
            <a:avLst/>
          </a:prstGeom>
        </p:spPr>
        <p:txBody>
          <a:bodyPr lIns="0" tIns="0" rIns="0" bIns="0" rtlCol="0" anchor="t">
            <a:spAutoFit/>
          </a:bodyPr>
          <a:lstStyle/>
          <a:p>
            <a:pPr>
              <a:lnSpc>
                <a:spcPts val="4329"/>
              </a:lnSpc>
            </a:pPr>
            <a:r>
              <a:rPr lang="en-US" sz="3092">
                <a:solidFill>
                  <a:srgbClr val="000000"/>
                </a:solidFill>
                <a:latin typeface="Quicksand Bold"/>
              </a:rPr>
              <a:t>      Login  / Signup</a:t>
            </a:r>
          </a:p>
          <a:p>
            <a:pPr>
              <a:lnSpc>
                <a:spcPts val="4329"/>
              </a:lnSpc>
            </a:pPr>
            <a:r>
              <a:rPr lang="en-US" sz="3092">
                <a:solidFill>
                  <a:srgbClr val="000000"/>
                </a:solidFill>
                <a:latin typeface="Quicksand Bold"/>
              </a:rPr>
              <a:t>          Buisness People</a:t>
            </a:r>
          </a:p>
          <a:p>
            <a:pPr>
              <a:lnSpc>
                <a:spcPts val="4329"/>
              </a:lnSpc>
            </a:pPr>
            <a:r>
              <a:rPr lang="en-US" sz="3092">
                <a:solidFill>
                  <a:srgbClr val="000000"/>
                </a:solidFill>
                <a:latin typeface="Quicksand Bold"/>
              </a:rPr>
              <a:t>          Investor</a:t>
            </a:r>
          </a:p>
          <a:p>
            <a:pPr>
              <a:lnSpc>
                <a:spcPts val="4329"/>
              </a:lnSpc>
            </a:pPr>
            <a:r>
              <a:rPr lang="en-US" sz="3092">
                <a:solidFill>
                  <a:srgbClr val="000000"/>
                </a:solidFill>
                <a:latin typeface="Quicksand Bold"/>
              </a:rPr>
              <a:t>          Buisness Advisor</a:t>
            </a: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90833"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356084" y="527029"/>
            <a:ext cx="1024535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Website Pages</a:t>
            </a:r>
          </a:p>
        </p:txBody>
      </p:sp>
      <p:sp>
        <p:nvSpPr>
          <p:cNvPr id="7" name="TextBox 7"/>
          <p:cNvSpPr txBox="1"/>
          <p:nvPr/>
        </p:nvSpPr>
        <p:spPr>
          <a:xfrm>
            <a:off x="3169621" y="2953204"/>
            <a:ext cx="3487063"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Buisness People</a:t>
            </a:r>
          </a:p>
        </p:txBody>
      </p:sp>
      <p:sp>
        <p:nvSpPr>
          <p:cNvPr id="8" name="TextBox 8"/>
          <p:cNvSpPr txBox="1"/>
          <p:nvPr/>
        </p:nvSpPr>
        <p:spPr>
          <a:xfrm>
            <a:off x="11736267" y="2953204"/>
            <a:ext cx="3207777"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Investor</a:t>
            </a:r>
          </a:p>
        </p:txBody>
      </p:sp>
      <p:sp>
        <p:nvSpPr>
          <p:cNvPr id="9" name="TextBox 9"/>
          <p:cNvSpPr txBox="1"/>
          <p:nvPr/>
        </p:nvSpPr>
        <p:spPr>
          <a:xfrm>
            <a:off x="1690496" y="3369987"/>
            <a:ext cx="6788265" cy="5438702"/>
          </a:xfrm>
          <a:prstGeom prst="rect">
            <a:avLst/>
          </a:prstGeom>
        </p:spPr>
        <p:txBody>
          <a:bodyPr lIns="0" tIns="0" rIns="0" bIns="0" rtlCol="0" anchor="t">
            <a:spAutoFit/>
          </a:bodyPr>
          <a:lstStyle/>
          <a:p>
            <a:pPr>
              <a:lnSpc>
                <a:spcPts val="4329"/>
              </a:lnSpc>
            </a:pPr>
            <a:r>
              <a:rPr lang="en-US" sz="3092">
                <a:solidFill>
                  <a:srgbClr val="000000"/>
                </a:solidFill>
                <a:latin typeface="Quicksand Bold"/>
              </a:rPr>
              <a:t>Login/Signup</a:t>
            </a:r>
          </a:p>
          <a:p>
            <a:pPr>
              <a:lnSpc>
                <a:spcPts val="4329"/>
              </a:lnSpc>
            </a:pPr>
            <a:r>
              <a:rPr lang="en-US" sz="3092">
                <a:solidFill>
                  <a:srgbClr val="000000"/>
                </a:solidFill>
                <a:latin typeface="Quicksand Bold"/>
              </a:rPr>
              <a:t>Home </a:t>
            </a:r>
          </a:p>
          <a:p>
            <a:pPr>
              <a:lnSpc>
                <a:spcPts val="4329"/>
              </a:lnSpc>
            </a:pPr>
            <a:r>
              <a:rPr lang="en-US" sz="3092">
                <a:solidFill>
                  <a:srgbClr val="000000"/>
                </a:solidFill>
                <a:latin typeface="Quicksand Bold"/>
              </a:rPr>
              <a:t>Profile</a:t>
            </a:r>
          </a:p>
          <a:p>
            <a:pPr>
              <a:lnSpc>
                <a:spcPts val="4329"/>
              </a:lnSpc>
            </a:pPr>
            <a:r>
              <a:rPr lang="en-US" sz="3092">
                <a:solidFill>
                  <a:srgbClr val="000000"/>
                </a:solidFill>
                <a:latin typeface="Quicksand Bold"/>
              </a:rPr>
              <a:t>Post Idea</a:t>
            </a:r>
          </a:p>
          <a:p>
            <a:pPr>
              <a:lnSpc>
                <a:spcPts val="4329"/>
              </a:lnSpc>
            </a:pPr>
            <a:r>
              <a:rPr lang="en-US" sz="3092">
                <a:solidFill>
                  <a:srgbClr val="000000"/>
                </a:solidFill>
                <a:latin typeface="Quicksand Bold"/>
              </a:rPr>
              <a:t>Portfolio Managment</a:t>
            </a:r>
          </a:p>
          <a:p>
            <a:pPr>
              <a:lnSpc>
                <a:spcPts val="4329"/>
              </a:lnSpc>
            </a:pPr>
            <a:r>
              <a:rPr lang="en-US" sz="3092">
                <a:solidFill>
                  <a:srgbClr val="000000"/>
                </a:solidFill>
                <a:latin typeface="Quicksand Bold"/>
              </a:rPr>
              <a:t>Billing</a:t>
            </a:r>
          </a:p>
          <a:p>
            <a:pPr>
              <a:lnSpc>
                <a:spcPts val="4329"/>
              </a:lnSpc>
            </a:pPr>
            <a:r>
              <a:rPr lang="en-US" sz="3092">
                <a:solidFill>
                  <a:srgbClr val="000000"/>
                </a:solidFill>
                <a:latin typeface="Quicksand Bold"/>
              </a:rPr>
              <a:t>Contact</a:t>
            </a:r>
          </a:p>
          <a:p>
            <a:pPr>
              <a:lnSpc>
                <a:spcPts val="4329"/>
              </a:lnSpc>
            </a:pPr>
            <a:r>
              <a:rPr lang="en-US" sz="3092">
                <a:solidFill>
                  <a:srgbClr val="000000"/>
                </a:solidFill>
                <a:latin typeface="Quicksand Bold"/>
              </a:rPr>
              <a:t>Logout</a:t>
            </a: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p:txBody>
      </p:sp>
      <p:sp>
        <p:nvSpPr>
          <p:cNvPr id="10" name="TextBox 10"/>
          <p:cNvSpPr txBox="1"/>
          <p:nvPr/>
        </p:nvSpPr>
        <p:spPr>
          <a:xfrm>
            <a:off x="9936753" y="3697264"/>
            <a:ext cx="6633430" cy="6904521"/>
          </a:xfrm>
          <a:prstGeom prst="rect">
            <a:avLst/>
          </a:prstGeom>
        </p:spPr>
        <p:txBody>
          <a:bodyPr lIns="0" tIns="0" rIns="0" bIns="0" rtlCol="0" anchor="t">
            <a:spAutoFit/>
          </a:bodyPr>
          <a:lstStyle/>
          <a:p>
            <a:pPr>
              <a:lnSpc>
                <a:spcPts val="4230"/>
              </a:lnSpc>
            </a:pPr>
            <a:r>
              <a:rPr lang="en-US" sz="3021">
                <a:solidFill>
                  <a:srgbClr val="000000"/>
                </a:solidFill>
                <a:latin typeface="Quicksand Bold"/>
              </a:rPr>
              <a:t>     Login/Signup</a:t>
            </a:r>
          </a:p>
          <a:p>
            <a:pPr>
              <a:lnSpc>
                <a:spcPts val="4230"/>
              </a:lnSpc>
            </a:pPr>
            <a:r>
              <a:rPr lang="en-US" sz="3021">
                <a:solidFill>
                  <a:srgbClr val="000000"/>
                </a:solidFill>
                <a:latin typeface="Quicksand Bold"/>
              </a:rPr>
              <a:t>Home </a:t>
            </a:r>
          </a:p>
          <a:p>
            <a:pPr>
              <a:lnSpc>
                <a:spcPts val="4230"/>
              </a:lnSpc>
            </a:pPr>
            <a:r>
              <a:rPr lang="en-US" sz="3021">
                <a:solidFill>
                  <a:srgbClr val="000000"/>
                </a:solidFill>
                <a:latin typeface="Quicksand Bold"/>
              </a:rPr>
              <a:t>Profile</a:t>
            </a:r>
          </a:p>
          <a:p>
            <a:pPr>
              <a:lnSpc>
                <a:spcPts val="4230"/>
              </a:lnSpc>
            </a:pPr>
            <a:r>
              <a:rPr lang="en-US" sz="3021">
                <a:solidFill>
                  <a:srgbClr val="000000"/>
                </a:solidFill>
                <a:latin typeface="Quicksand Bold"/>
              </a:rPr>
              <a:t>View Ideas</a:t>
            </a:r>
          </a:p>
          <a:p>
            <a:pPr>
              <a:lnSpc>
                <a:spcPts val="4230"/>
              </a:lnSpc>
            </a:pPr>
            <a:r>
              <a:rPr lang="en-US" sz="3021">
                <a:solidFill>
                  <a:srgbClr val="000000"/>
                </a:solidFill>
                <a:latin typeface="Quicksand Bold"/>
              </a:rPr>
              <a:t>Portfolio Managment</a:t>
            </a:r>
          </a:p>
          <a:p>
            <a:pPr>
              <a:lnSpc>
                <a:spcPts val="4230"/>
              </a:lnSpc>
            </a:pPr>
            <a:r>
              <a:rPr lang="en-US" sz="3021">
                <a:solidFill>
                  <a:srgbClr val="000000"/>
                </a:solidFill>
                <a:latin typeface="Quicksand Bold"/>
              </a:rPr>
              <a:t>Billing</a:t>
            </a:r>
          </a:p>
          <a:p>
            <a:pPr>
              <a:lnSpc>
                <a:spcPts val="4230"/>
              </a:lnSpc>
            </a:pPr>
            <a:r>
              <a:rPr lang="en-US" sz="3021">
                <a:solidFill>
                  <a:srgbClr val="000000"/>
                </a:solidFill>
                <a:latin typeface="Quicksand Bold"/>
              </a:rPr>
              <a:t>Contact</a:t>
            </a:r>
          </a:p>
          <a:p>
            <a:pPr>
              <a:lnSpc>
                <a:spcPts val="4230"/>
              </a:lnSpc>
            </a:pPr>
            <a:r>
              <a:rPr lang="en-US" sz="3021">
                <a:solidFill>
                  <a:srgbClr val="000000"/>
                </a:solidFill>
                <a:latin typeface="Quicksand Bold"/>
              </a:rPr>
              <a:t>Logout</a:t>
            </a: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rot="8196606">
            <a:off x="12485143" y="-5686488"/>
            <a:ext cx="7299575" cy="10774229"/>
          </a:xfrm>
          <a:custGeom>
            <a:avLst/>
            <a:gdLst/>
            <a:ahLst/>
            <a:cxnLst/>
            <a:rect l="l" t="t" r="r" b="b"/>
            <a:pathLst>
              <a:path w="7299575" h="10774229">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3" name="Freeform 3"/>
          <p:cNvSpPr/>
          <p:nvPr/>
        </p:nvSpPr>
        <p:spPr>
          <a:xfrm rot="4284660">
            <a:off x="247526" y="3175668"/>
            <a:ext cx="11189148" cy="16515269"/>
          </a:xfrm>
          <a:custGeom>
            <a:avLst/>
            <a:gdLst/>
            <a:ahLst/>
            <a:cxnLst/>
            <a:rect l="l" t="t" r="r" b="b"/>
            <a:pathLst>
              <a:path w="11189148" h="16515269">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490833" y="2865098"/>
            <a:ext cx="7768467" cy="5593296"/>
          </a:xfrm>
          <a:custGeom>
            <a:avLst/>
            <a:gdLst/>
            <a:ahLst/>
            <a:cxnLst/>
            <a:rect l="l" t="t" r="r" b="b"/>
            <a:pathLst>
              <a:path w="7768467" h="5593296">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356084" y="527029"/>
            <a:ext cx="10245355" cy="1566544"/>
          </a:xfrm>
          <a:prstGeom prst="rect">
            <a:avLst/>
          </a:prstGeom>
        </p:spPr>
        <p:txBody>
          <a:bodyPr lIns="0" tIns="0" rIns="0" bIns="0" rtlCol="0" anchor="t">
            <a:spAutoFit/>
          </a:bodyPr>
          <a:lstStyle/>
          <a:p>
            <a:pPr algn="ctr">
              <a:lnSpc>
                <a:spcPts val="12880"/>
              </a:lnSpc>
            </a:pPr>
            <a:r>
              <a:rPr lang="en-US" sz="9200">
                <a:solidFill>
                  <a:srgbClr val="000000"/>
                </a:solidFill>
                <a:latin typeface="Paytone One Bold"/>
              </a:rPr>
              <a:t>Website Pages</a:t>
            </a:r>
          </a:p>
        </p:txBody>
      </p:sp>
      <p:sp>
        <p:nvSpPr>
          <p:cNvPr id="7" name="TextBox 7"/>
          <p:cNvSpPr txBox="1"/>
          <p:nvPr/>
        </p:nvSpPr>
        <p:spPr>
          <a:xfrm>
            <a:off x="3169621" y="2953204"/>
            <a:ext cx="3487063"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Buisness Advisor</a:t>
            </a:r>
          </a:p>
        </p:txBody>
      </p:sp>
      <p:sp>
        <p:nvSpPr>
          <p:cNvPr id="8" name="TextBox 8"/>
          <p:cNvSpPr txBox="1"/>
          <p:nvPr/>
        </p:nvSpPr>
        <p:spPr>
          <a:xfrm>
            <a:off x="10991505" y="2953204"/>
            <a:ext cx="4976589" cy="545050"/>
          </a:xfrm>
          <a:prstGeom prst="rect">
            <a:avLst/>
          </a:prstGeom>
        </p:spPr>
        <p:txBody>
          <a:bodyPr lIns="0" tIns="0" rIns="0" bIns="0" rtlCol="0" anchor="t">
            <a:spAutoFit/>
          </a:bodyPr>
          <a:lstStyle/>
          <a:p>
            <a:pPr algn="ctr">
              <a:lnSpc>
                <a:spcPts val="4416"/>
              </a:lnSpc>
            </a:pPr>
            <a:r>
              <a:rPr lang="en-US" sz="3154">
                <a:solidFill>
                  <a:srgbClr val="000000"/>
                </a:solidFill>
                <a:latin typeface="Paytone One Bold"/>
              </a:rPr>
              <a:t>FireBase Database</a:t>
            </a:r>
          </a:p>
        </p:txBody>
      </p:sp>
      <p:sp>
        <p:nvSpPr>
          <p:cNvPr id="9" name="TextBox 9"/>
          <p:cNvSpPr txBox="1"/>
          <p:nvPr/>
        </p:nvSpPr>
        <p:spPr>
          <a:xfrm>
            <a:off x="1690496" y="3369987"/>
            <a:ext cx="6788265" cy="4893645"/>
          </a:xfrm>
          <a:prstGeom prst="rect">
            <a:avLst/>
          </a:prstGeom>
        </p:spPr>
        <p:txBody>
          <a:bodyPr lIns="0" tIns="0" rIns="0" bIns="0" rtlCol="0" anchor="t">
            <a:spAutoFit/>
          </a:bodyPr>
          <a:lstStyle/>
          <a:p>
            <a:pPr>
              <a:lnSpc>
                <a:spcPts val="4329"/>
              </a:lnSpc>
            </a:pPr>
            <a:r>
              <a:rPr lang="en-US" sz="3092">
                <a:solidFill>
                  <a:srgbClr val="000000"/>
                </a:solidFill>
                <a:latin typeface="Quicksand Bold"/>
              </a:rPr>
              <a:t>Login/Signup</a:t>
            </a:r>
          </a:p>
          <a:p>
            <a:pPr>
              <a:lnSpc>
                <a:spcPts val="4329"/>
              </a:lnSpc>
            </a:pPr>
            <a:r>
              <a:rPr lang="en-US" sz="3092">
                <a:solidFill>
                  <a:srgbClr val="000000"/>
                </a:solidFill>
                <a:latin typeface="Quicksand Bold"/>
              </a:rPr>
              <a:t>Home </a:t>
            </a:r>
          </a:p>
          <a:p>
            <a:pPr>
              <a:lnSpc>
                <a:spcPts val="4329"/>
              </a:lnSpc>
            </a:pPr>
            <a:r>
              <a:rPr lang="en-US" sz="3092">
                <a:solidFill>
                  <a:srgbClr val="000000"/>
                </a:solidFill>
                <a:latin typeface="Quicksand Bold"/>
              </a:rPr>
              <a:t>Profile</a:t>
            </a:r>
          </a:p>
          <a:p>
            <a:pPr>
              <a:lnSpc>
                <a:spcPts val="4329"/>
              </a:lnSpc>
            </a:pPr>
            <a:r>
              <a:rPr lang="en-US" sz="3092">
                <a:solidFill>
                  <a:srgbClr val="000000"/>
                </a:solidFill>
                <a:latin typeface="Quicksand Bold"/>
              </a:rPr>
              <a:t>View Query</a:t>
            </a:r>
          </a:p>
          <a:p>
            <a:pPr>
              <a:lnSpc>
                <a:spcPts val="4329"/>
              </a:lnSpc>
            </a:pPr>
            <a:r>
              <a:rPr lang="en-US" sz="3092">
                <a:solidFill>
                  <a:srgbClr val="000000"/>
                </a:solidFill>
                <a:latin typeface="Quicksand Bold"/>
              </a:rPr>
              <a:t>Portfolio Managment</a:t>
            </a:r>
          </a:p>
          <a:p>
            <a:pPr>
              <a:lnSpc>
                <a:spcPts val="4329"/>
              </a:lnSpc>
            </a:pPr>
            <a:r>
              <a:rPr lang="en-US" sz="3092">
                <a:solidFill>
                  <a:srgbClr val="000000"/>
                </a:solidFill>
                <a:latin typeface="Quicksand Bold"/>
              </a:rPr>
              <a:t>Contact</a:t>
            </a:r>
          </a:p>
          <a:p>
            <a:pPr>
              <a:lnSpc>
                <a:spcPts val="4329"/>
              </a:lnSpc>
            </a:pPr>
            <a:r>
              <a:rPr lang="en-US" sz="3092">
                <a:solidFill>
                  <a:srgbClr val="000000"/>
                </a:solidFill>
                <a:latin typeface="Quicksand Bold"/>
              </a:rPr>
              <a:t>Logout</a:t>
            </a:r>
          </a:p>
          <a:p>
            <a:pPr>
              <a:lnSpc>
                <a:spcPts val="4329"/>
              </a:lnSpc>
            </a:pPr>
            <a:endParaRPr lang="en-US" sz="3092">
              <a:solidFill>
                <a:srgbClr val="000000"/>
              </a:solidFill>
              <a:latin typeface="Quicksand Bold"/>
            </a:endParaRPr>
          </a:p>
          <a:p>
            <a:pPr>
              <a:lnSpc>
                <a:spcPts val="4329"/>
              </a:lnSpc>
            </a:pPr>
            <a:endParaRPr lang="en-US" sz="3092">
              <a:solidFill>
                <a:srgbClr val="000000"/>
              </a:solidFill>
              <a:latin typeface="Quicksand Bold"/>
            </a:endParaRPr>
          </a:p>
        </p:txBody>
      </p:sp>
      <p:sp>
        <p:nvSpPr>
          <p:cNvPr id="10" name="TextBox 10"/>
          <p:cNvSpPr txBox="1"/>
          <p:nvPr/>
        </p:nvSpPr>
        <p:spPr>
          <a:xfrm>
            <a:off x="9781917" y="3441103"/>
            <a:ext cx="6633430" cy="6371895"/>
          </a:xfrm>
          <a:prstGeom prst="rect">
            <a:avLst/>
          </a:prstGeom>
        </p:spPr>
        <p:txBody>
          <a:bodyPr lIns="0" tIns="0" rIns="0" bIns="0" rtlCol="0" anchor="t">
            <a:spAutoFit/>
          </a:bodyPr>
          <a:lstStyle/>
          <a:p>
            <a:pPr>
              <a:lnSpc>
                <a:spcPts val="4230"/>
              </a:lnSpc>
            </a:pPr>
            <a:r>
              <a:rPr lang="en-US" sz="3021">
                <a:solidFill>
                  <a:srgbClr val="000000"/>
                </a:solidFill>
                <a:latin typeface="Quicksand Bold"/>
              </a:rPr>
              <a:t>Store Sign Up information</a:t>
            </a:r>
          </a:p>
          <a:p>
            <a:pPr>
              <a:lnSpc>
                <a:spcPts val="4230"/>
              </a:lnSpc>
            </a:pPr>
            <a:r>
              <a:rPr lang="en-US" sz="3021">
                <a:solidFill>
                  <a:srgbClr val="000000"/>
                </a:solidFill>
                <a:latin typeface="Quicksand Bold"/>
              </a:rPr>
              <a:t>Autheniticate users by verifing user crediential</a:t>
            </a:r>
          </a:p>
          <a:p>
            <a:pPr>
              <a:lnSpc>
                <a:spcPts val="4230"/>
              </a:lnSpc>
            </a:pPr>
            <a:r>
              <a:rPr lang="en-US" sz="3021">
                <a:solidFill>
                  <a:srgbClr val="000000"/>
                </a:solidFill>
                <a:latin typeface="Quicksand Bold"/>
              </a:rPr>
              <a:t>Store posted Ideas </a:t>
            </a:r>
          </a:p>
          <a:p>
            <a:pPr>
              <a:lnSpc>
                <a:spcPts val="4230"/>
              </a:lnSpc>
            </a:pPr>
            <a:endParaRPr lang="en-US" sz="3021">
              <a:solidFill>
                <a:srgbClr val="000000"/>
              </a:solidFill>
              <a:latin typeface="Quicksand Bold"/>
            </a:endParaRPr>
          </a:p>
          <a:p>
            <a:pPr>
              <a:lnSpc>
                <a:spcPts val="4230"/>
              </a:lnSpc>
            </a:pPr>
            <a:r>
              <a:rPr lang="en-US" sz="3021">
                <a:solidFill>
                  <a:srgbClr val="000000"/>
                </a:solidFill>
                <a:latin typeface="Quicksand Bold"/>
              </a:rPr>
              <a:t>Store the contact or communication and act as a chat database storage</a:t>
            </a: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a:p>
            <a:pPr>
              <a:lnSpc>
                <a:spcPts val="4230"/>
              </a:lnSpc>
            </a:pPr>
            <a:endParaRPr lang="en-US" sz="3021">
              <a:solidFill>
                <a:srgbClr val="000000"/>
              </a:solidFill>
              <a:latin typeface="Quicksand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1696250" y="2564482"/>
            <a:ext cx="15587319" cy="7252390"/>
          </a:xfrm>
          <a:custGeom>
            <a:avLst/>
            <a:gdLst/>
            <a:ahLst/>
            <a:cxnLst/>
            <a:rect l="l" t="t" r="r" b="b"/>
            <a:pathLst>
              <a:path w="15587319" h="7252390">
                <a:moveTo>
                  <a:pt x="0" y="0"/>
                </a:moveTo>
                <a:lnTo>
                  <a:pt x="15587319" y="0"/>
                </a:lnTo>
                <a:lnTo>
                  <a:pt x="15587319" y="7252390"/>
                </a:lnTo>
                <a:lnTo>
                  <a:pt x="0" y="7252390"/>
                </a:lnTo>
                <a:lnTo>
                  <a:pt x="0" y="0"/>
                </a:lnTo>
                <a:close/>
              </a:path>
            </a:pathLst>
          </a:custGeom>
          <a:blipFill>
            <a:blip r:embed="rId2"/>
            <a:stretch>
              <a:fillRect t="-999" b="-7417"/>
            </a:stretch>
          </a:blipFill>
        </p:spPr>
      </p:sp>
      <p:sp>
        <p:nvSpPr>
          <p:cNvPr id="3" name="TextBox 3"/>
          <p:cNvSpPr txBox="1"/>
          <p:nvPr/>
        </p:nvSpPr>
        <p:spPr>
          <a:xfrm>
            <a:off x="7308565" y="1307013"/>
            <a:ext cx="2181344" cy="531052"/>
          </a:xfrm>
          <a:prstGeom prst="rect">
            <a:avLst/>
          </a:prstGeom>
        </p:spPr>
        <p:txBody>
          <a:bodyPr lIns="0" tIns="0" rIns="0" bIns="0" rtlCol="0" anchor="t">
            <a:spAutoFit/>
          </a:bodyPr>
          <a:lstStyle/>
          <a:p>
            <a:pPr algn="ctr">
              <a:lnSpc>
                <a:spcPts val="4329"/>
              </a:lnSpc>
              <a:spcBef>
                <a:spcPct val="0"/>
              </a:spcBef>
            </a:pPr>
            <a:r>
              <a:rPr lang="en-US" sz="3092">
                <a:solidFill>
                  <a:srgbClr val="000000"/>
                </a:solidFill>
                <a:latin typeface="Quicksand Bold"/>
              </a:rPr>
              <a:t>Home Page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Freeform 2"/>
          <p:cNvSpPr/>
          <p:nvPr/>
        </p:nvSpPr>
        <p:spPr>
          <a:xfrm>
            <a:off x="2067184" y="2650753"/>
            <a:ext cx="14526013" cy="6910107"/>
          </a:xfrm>
          <a:custGeom>
            <a:avLst/>
            <a:gdLst/>
            <a:ahLst/>
            <a:cxnLst/>
            <a:rect l="l" t="t" r="r" b="b"/>
            <a:pathLst>
              <a:path w="14526013" h="6910107">
                <a:moveTo>
                  <a:pt x="0" y="0"/>
                </a:moveTo>
                <a:lnTo>
                  <a:pt x="14526013" y="0"/>
                </a:lnTo>
                <a:lnTo>
                  <a:pt x="14526013" y="6910107"/>
                </a:lnTo>
                <a:lnTo>
                  <a:pt x="0" y="6910107"/>
                </a:lnTo>
                <a:lnTo>
                  <a:pt x="0" y="0"/>
                </a:lnTo>
                <a:close/>
              </a:path>
            </a:pathLst>
          </a:custGeom>
          <a:blipFill>
            <a:blip r:embed="rId2"/>
            <a:stretch>
              <a:fillRect t="-3978" b="-3978"/>
            </a:stretch>
          </a:blipFill>
        </p:spPr>
      </p:sp>
      <p:sp>
        <p:nvSpPr>
          <p:cNvPr id="3" name="TextBox 3"/>
          <p:cNvSpPr txBox="1"/>
          <p:nvPr/>
        </p:nvSpPr>
        <p:spPr>
          <a:xfrm>
            <a:off x="1880993" y="962025"/>
            <a:ext cx="14526013" cy="531052"/>
          </a:xfrm>
          <a:prstGeom prst="rect">
            <a:avLst/>
          </a:prstGeom>
        </p:spPr>
        <p:txBody>
          <a:bodyPr lIns="0" tIns="0" rIns="0" bIns="0" rtlCol="0" anchor="t">
            <a:spAutoFit/>
          </a:bodyPr>
          <a:lstStyle/>
          <a:p>
            <a:pPr algn="ctr">
              <a:lnSpc>
                <a:spcPts val="4329"/>
              </a:lnSpc>
              <a:spcBef>
                <a:spcPct val="0"/>
              </a:spcBef>
            </a:pPr>
            <a:r>
              <a:rPr lang="en-US" sz="3092">
                <a:solidFill>
                  <a:srgbClr val="000000"/>
                </a:solidFill>
                <a:latin typeface="Quicksand Bold"/>
              </a:rPr>
              <a:t>Sign up page for Buisness people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395</Words>
  <Application>Microsoft Office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Quicksand Bold</vt:lpstr>
      <vt:lpstr>Arial</vt:lpstr>
      <vt:lpstr>Paytone One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Arun Kumawat Projet ID-08 Project Name- Capital Blend</dc:title>
  <dc:creator>Arun Kumawat</dc:creator>
  <cp:lastModifiedBy>ARUN KUMAWAT</cp:lastModifiedBy>
  <cp:revision>2</cp:revision>
  <dcterms:created xsi:type="dcterms:W3CDTF">2006-08-16T00:00:00Z</dcterms:created>
  <dcterms:modified xsi:type="dcterms:W3CDTF">2023-06-02T19:00:55Z</dcterms:modified>
  <dc:identifier>DAFksOMGbrw</dc:identifier>
</cp:coreProperties>
</file>